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Karla" pitchFamily="2" charset="0"/>
      <p:regular r:id="rId22"/>
      <p:bold r:id="rId23"/>
      <p:italic r:id="rId24"/>
      <p:boldItalic r:id="rId25"/>
    </p:embeddedFont>
    <p:embeddedFont>
      <p:font typeface="Montserrat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eba9e17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aeba9e17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 it might be interesting for ppl to see the code for the model since not many ppl have heard of h2o before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aeba9e17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aeba9e17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stands for ‘eXtreme Gradient Boosting model’.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aeba9e17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aeba9e17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aeba9e17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aeba9e17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b49057325_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b49057325_8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are made with the leader model, which in our case was the XGBoost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aef352e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aef352e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aeba9e17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aeba9e17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ae3eea34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ae3eea34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aeba9e17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aeba9e17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aeba9e17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aeba9e17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89f8292b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89f8292b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ae3eea34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ae3eea34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b4905732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b4905732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ran correlation plots between most of the variables (keeping to percent evicted over # evicted, and not low-flag, imputed, or subbed)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Included 6 of the highest correlated plots, with their respective correlations.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aeba9e17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aeba9e17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aeba9e17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aeba9e17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b49057325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b49057325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moniquemg123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benjaminbrown.cpe@gmail.com" TargetMode="External"/><Relationship Id="rId4" Type="http://schemas.openxmlformats.org/officeDocument/2006/relationships/hyperlink" Target="mailto:rodneyfv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BC0C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648300" y="3023550"/>
            <a:ext cx="42291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SDSS 2019 </a:t>
            </a:r>
            <a:r>
              <a:rPr lang="en">
                <a:solidFill>
                  <a:srgbClr val="7ABC0C"/>
                </a:solidFill>
              </a:rPr>
              <a:t>HACKATHON</a:t>
            </a:r>
            <a:r>
              <a:rPr lang="en">
                <a:solidFill>
                  <a:srgbClr val="00BCD4"/>
                </a:solidFill>
              </a:rPr>
              <a:t> </a:t>
            </a:r>
            <a:endParaRPr/>
          </a:p>
        </p:txBody>
      </p:sp>
      <p:grpSp>
        <p:nvGrpSpPr>
          <p:cNvPr id="77" name="Google Shape;77;p14"/>
          <p:cNvGrpSpPr/>
          <p:nvPr/>
        </p:nvGrpSpPr>
        <p:grpSpPr>
          <a:xfrm>
            <a:off x="742745" y="2453179"/>
            <a:ext cx="502625" cy="446586"/>
            <a:chOff x="5292575" y="3681900"/>
            <a:chExt cx="420150" cy="373275"/>
          </a:xfrm>
        </p:grpSpPr>
        <p:sp>
          <p:nvSpPr>
            <p:cNvPr id="78" name="Google Shape;78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800"/>
                </a:solidFill>
              </a:rPr>
              <a:t>Fitting</a:t>
            </a:r>
            <a:r>
              <a:rPr lang="en"/>
              <a:t> the model</a:t>
            </a:r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t="3060" b="3060"/>
          <a:stretch/>
        </p:blipFill>
        <p:spPr>
          <a:xfrm>
            <a:off x="2977175" y="1455551"/>
            <a:ext cx="6002326" cy="13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/>
          <p:nvPr/>
        </p:nvSpPr>
        <p:spPr>
          <a:xfrm>
            <a:off x="357849" y="30805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364675" y="556950"/>
            <a:ext cx="7084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Leaderboard scores of the best models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775850" y="3547375"/>
            <a:ext cx="55923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An Extreme Gradient Boosting model is the top model</a:t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t="10634"/>
          <a:stretch/>
        </p:blipFill>
        <p:spPr>
          <a:xfrm>
            <a:off x="152400" y="1613737"/>
            <a:ext cx="8839199" cy="13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5926"/>
            <a:ext cx="26568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814200" y="864850"/>
            <a:ext cx="751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metrics from XGBoost model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l="1111" t="44936" r="19491"/>
          <a:stretch/>
        </p:blipFill>
        <p:spPr>
          <a:xfrm>
            <a:off x="2411738" y="2555675"/>
            <a:ext cx="4320526" cy="14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2411700" y="1515100"/>
            <a:ext cx="43206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Using 5-fold cross validation on training data</a:t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8D08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886125" y="529975"/>
            <a:ext cx="55152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importance: XGBoost</a:t>
            </a: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t="14196" b="8012"/>
          <a:stretch/>
        </p:blipFill>
        <p:spPr>
          <a:xfrm>
            <a:off x="1000200" y="1475727"/>
            <a:ext cx="5287051" cy="342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00" y="1169325"/>
            <a:ext cx="2492050" cy="3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250" y="969124"/>
            <a:ext cx="4851975" cy="39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48188" y="506325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Observed vs. predicted poverty rate in 2011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title" idx="4294967295"/>
          </p:nvPr>
        </p:nvSpPr>
        <p:spPr>
          <a:xfrm>
            <a:off x="887700" y="302150"/>
            <a:ext cx="73686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Observed vs. predicted poverty rate in 2011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00" y="834600"/>
            <a:ext cx="3224625" cy="430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4">
            <a:alphaModFix/>
          </a:blip>
          <a:srcRect t="4549" b="4458"/>
          <a:stretch/>
        </p:blipFill>
        <p:spPr>
          <a:xfrm>
            <a:off x="4682100" y="834600"/>
            <a:ext cx="3740480" cy="43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/>
        </p:nvSpPr>
        <p:spPr>
          <a:xfrm rot="5399232">
            <a:off x="7902610" y="2671650"/>
            <a:ext cx="13425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Poverty Rate</a:t>
            </a:r>
            <a:endParaRPr sz="16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</a:rPr>
              <a:t>Using</a:t>
            </a:r>
            <a:r>
              <a:rPr lang="en"/>
              <a:t> the model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9" name="Google Shape;229;p29"/>
          <p:cNvSpPr txBox="1"/>
          <p:nvPr/>
        </p:nvSpPr>
        <p:spPr>
          <a:xfrm>
            <a:off x="4004250" y="1063675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Single family homes to be rezoned to apartments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230" name="Google Shape;230;p29"/>
          <p:cNvGrpSpPr/>
          <p:nvPr/>
        </p:nvGrpSpPr>
        <p:grpSpPr>
          <a:xfrm>
            <a:off x="5628300" y="1819925"/>
            <a:ext cx="376898" cy="330345"/>
            <a:chOff x="5323500" y="1591325"/>
            <a:chExt cx="376898" cy="330345"/>
          </a:xfrm>
        </p:grpSpPr>
        <p:sp>
          <p:nvSpPr>
            <p:cNvPr id="231" name="Google Shape;231;p29"/>
            <p:cNvSpPr/>
            <p:nvPr/>
          </p:nvSpPr>
          <p:spPr>
            <a:xfrm rot="5400000">
              <a:off x="5385398" y="1606670"/>
              <a:ext cx="312600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 rot="5400000">
              <a:off x="5325900" y="1588925"/>
              <a:ext cx="312600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9"/>
          <p:cNvGrpSpPr/>
          <p:nvPr/>
        </p:nvGrpSpPr>
        <p:grpSpPr>
          <a:xfrm>
            <a:off x="5628300" y="3014073"/>
            <a:ext cx="376898" cy="330345"/>
            <a:chOff x="5323500" y="1591325"/>
            <a:chExt cx="376898" cy="330345"/>
          </a:xfrm>
        </p:grpSpPr>
        <p:sp>
          <p:nvSpPr>
            <p:cNvPr id="234" name="Google Shape;234;p29"/>
            <p:cNvSpPr/>
            <p:nvPr/>
          </p:nvSpPr>
          <p:spPr>
            <a:xfrm rot="5400000">
              <a:off x="5385398" y="1606670"/>
              <a:ext cx="312600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 rot="5400000">
              <a:off x="5325900" y="1588925"/>
              <a:ext cx="312600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9"/>
          <p:cNvSpPr txBox="1"/>
          <p:nvPr/>
        </p:nvSpPr>
        <p:spPr>
          <a:xfrm>
            <a:off x="4004250" y="2257823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Estimate values of median income of future residents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4004250" y="3451971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Use new data to predict poverty rates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fld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858134" y="914375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AB7"/>
                </a:solidFill>
              </a:rPr>
              <a:t>Conclusion</a:t>
            </a:r>
            <a:endParaRPr>
              <a:solidFill>
                <a:srgbClr val="673AB7"/>
              </a:solidFill>
            </a:endParaRPr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1"/>
          </p:nvPr>
        </p:nvSpPr>
        <p:spPr>
          <a:xfrm>
            <a:off x="0" y="1665875"/>
            <a:ext cx="4284900" cy="21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▸"/>
            </a:pPr>
            <a:r>
              <a:rPr lang="en" sz="1800">
                <a:solidFill>
                  <a:srgbClr val="434343"/>
                </a:solidFill>
              </a:rPr>
              <a:t>Show how zoning will affect poverty levels</a:t>
            </a:r>
            <a:endParaRPr sz="180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▸"/>
            </a:pPr>
            <a:r>
              <a:rPr lang="en" sz="1800">
                <a:solidFill>
                  <a:srgbClr val="434343"/>
                </a:solidFill>
              </a:rPr>
              <a:t>Help people understand the effect of changing zoning laws</a:t>
            </a:r>
            <a:endParaRPr sz="180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▸"/>
            </a:pPr>
            <a:r>
              <a:rPr lang="en" sz="1800">
                <a:solidFill>
                  <a:srgbClr val="434343"/>
                </a:solidFill>
              </a:rPr>
              <a:t>Make data driven decisions</a:t>
            </a:r>
            <a:endParaRPr sz="18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</p:txBody>
      </p:sp>
      <p:sp>
        <p:nvSpPr>
          <p:cNvPr id="245" name="Google Shape;245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46" name="Google Shape;246;p30"/>
          <p:cNvGrpSpPr/>
          <p:nvPr/>
        </p:nvGrpSpPr>
        <p:grpSpPr>
          <a:xfrm>
            <a:off x="304604" y="888648"/>
            <a:ext cx="461173" cy="454383"/>
            <a:chOff x="576250" y="4319400"/>
            <a:chExt cx="442075" cy="442050"/>
          </a:xfrm>
        </p:grpSpPr>
        <p:sp>
          <p:nvSpPr>
            <p:cNvPr id="247" name="Google Shape;247;p3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l="1540" r="1550"/>
          <a:stretch/>
        </p:blipFill>
        <p:spPr>
          <a:xfrm>
            <a:off x="5757450" y="747700"/>
            <a:ext cx="2404524" cy="206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450" y="2789732"/>
            <a:ext cx="2404515" cy="1606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861650" y="2149150"/>
            <a:ext cx="4431000" cy="16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Heather Kitada Smalley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Kelly McConville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arla"/>
                <a:ea typeface="Karla"/>
                <a:cs typeface="Karla"/>
                <a:sym typeface="Karla"/>
              </a:rPr>
              <a:t>Erin Ledell from h2o.ai</a:t>
            </a:r>
            <a:endParaRPr sz="20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9" name="Google Shape;259;p31"/>
          <p:cNvSpPr txBox="1">
            <a:spLocks noGrp="1"/>
          </p:cNvSpPr>
          <p:nvPr>
            <p:ph type="ctrTitle" idx="4294967295"/>
          </p:nvPr>
        </p:nvSpPr>
        <p:spPr>
          <a:xfrm>
            <a:off x="761150" y="1170838"/>
            <a:ext cx="45315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800"/>
                </a:solidFill>
              </a:rPr>
              <a:t>Thank you to:</a:t>
            </a:r>
            <a:endParaRPr sz="3600">
              <a:solidFill>
                <a:srgbClr val="FF9800"/>
              </a:solidFill>
            </a:endParaRPr>
          </a:p>
        </p:txBody>
      </p:sp>
      <p:grpSp>
        <p:nvGrpSpPr>
          <p:cNvPr id="260" name="Google Shape;260;p31"/>
          <p:cNvGrpSpPr/>
          <p:nvPr/>
        </p:nvGrpSpPr>
        <p:grpSpPr>
          <a:xfrm>
            <a:off x="761154" y="505842"/>
            <a:ext cx="462632" cy="462632"/>
            <a:chOff x="1278900" y="2333250"/>
            <a:chExt cx="381175" cy="381175"/>
          </a:xfrm>
        </p:grpSpPr>
        <p:sp>
          <p:nvSpPr>
            <p:cNvPr id="261" name="Google Shape;261;p31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3C30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subTitle" idx="4294967295"/>
          </p:nvPr>
        </p:nvSpPr>
        <p:spPr>
          <a:xfrm>
            <a:off x="533400" y="2706725"/>
            <a:ext cx="453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4294967295"/>
          </p:nvPr>
        </p:nvSpPr>
        <p:spPr>
          <a:xfrm>
            <a:off x="533400" y="3378800"/>
            <a:ext cx="65760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</a:t>
            </a:r>
            <a:r>
              <a:rPr lang="en" u="sng">
                <a:solidFill>
                  <a:schemeClr val="hlink"/>
                </a:solidFill>
                <a:hlinkClick r:id="rId3"/>
              </a:rPr>
              <a:t>oniquemg123@gmail.com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rodneyfv@gmail.com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benjaminbrown.cpe@</a:t>
            </a:r>
            <a:r>
              <a:rPr lang="en" u="sng">
                <a:solidFill>
                  <a:schemeClr val="hlink"/>
                </a:solidFill>
                <a:hlinkClick r:id="rId5"/>
              </a:rPr>
              <a:t>gmail.com</a:t>
            </a:r>
            <a:r>
              <a:rPr lang="en"/>
              <a:t> </a:t>
            </a:r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2040550"/>
            <a:ext cx="5620200" cy="16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CD4"/>
                </a:solidFill>
              </a:rPr>
              <a:t>PREDICTING</a:t>
            </a:r>
            <a:r>
              <a:rPr lang="en" sz="3600">
                <a:solidFill>
                  <a:srgbClr val="7ABC0C"/>
                </a:solidFill>
              </a:rPr>
              <a:t> </a:t>
            </a:r>
            <a:r>
              <a:rPr lang="en" sz="3600">
                <a:solidFill>
                  <a:srgbClr val="7F7F7F"/>
                </a:solidFill>
              </a:rPr>
              <a:t>POVERTY RATES IN KING COUNTY</a:t>
            </a:r>
            <a:endParaRPr sz="3600">
              <a:solidFill>
                <a:srgbClr val="7F7F7F"/>
              </a:solidFill>
            </a:endParaRPr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85800" y="3830800"/>
            <a:ext cx="56202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Ben Brown, Rodney Fonseca, Monique Garrett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25" y="1761650"/>
            <a:ext cx="2660825" cy="332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845900" y="1611800"/>
            <a:ext cx="5615400" cy="23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if city planners could see how proposed developments would affect </a:t>
            </a:r>
            <a:r>
              <a:rPr lang="en" sz="2400">
                <a:solidFill>
                  <a:srgbClr val="3F51B5"/>
                </a:solidFill>
                <a:latin typeface="Montserrat"/>
                <a:ea typeface="Montserrat"/>
                <a:cs typeface="Montserrat"/>
                <a:sym typeface="Montserrat"/>
              </a:rPr>
              <a:t>poverty rates</a:t>
            </a:r>
            <a:r>
              <a:rPr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of King County residents?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04" name="Google Shape;104;p17"/>
          <p:cNvGrpSpPr/>
          <p:nvPr/>
        </p:nvGrpSpPr>
        <p:grpSpPr>
          <a:xfrm>
            <a:off x="351065" y="1744898"/>
            <a:ext cx="302918" cy="458052"/>
            <a:chOff x="6718575" y="2318625"/>
            <a:chExt cx="256950" cy="407375"/>
          </a:xfrm>
        </p:grpSpPr>
        <p:sp>
          <p:nvSpPr>
            <p:cNvPr id="105" name="Google Shape;105;p1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97200" y="99035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7F7F"/>
                </a:solidFill>
              </a:rPr>
              <a:t>Eviction Data:</a:t>
            </a:r>
            <a:r>
              <a:rPr lang="en"/>
              <a:t> </a:t>
            </a:r>
            <a:r>
              <a:rPr lang="en">
                <a:solidFill>
                  <a:srgbClr val="673AB7"/>
                </a:solidFill>
              </a:rPr>
              <a:t>Variables</a:t>
            </a:r>
            <a:r>
              <a:rPr lang="en"/>
              <a:t> </a:t>
            </a:r>
            <a:r>
              <a:rPr lang="en">
                <a:solidFill>
                  <a:srgbClr val="7F7F7F"/>
                </a:solidFill>
              </a:rPr>
              <a:t>of Interest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797200" y="1658000"/>
            <a:ext cx="25629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GEOID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Poverty rate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Renter occupied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Eviction rate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554350" y="1658000"/>
            <a:ext cx="34089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Median gross rent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Median household income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Median property value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Percentages of each ethnicity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8"/>
          <p:cNvGrpSpPr/>
          <p:nvPr/>
        </p:nvGrpSpPr>
        <p:grpSpPr>
          <a:xfrm>
            <a:off x="373172" y="701156"/>
            <a:ext cx="342882" cy="350068"/>
            <a:chOff x="3951850" y="2985350"/>
            <a:chExt cx="407950" cy="416500"/>
          </a:xfrm>
        </p:grpSpPr>
        <p:sp>
          <p:nvSpPr>
            <p:cNvPr id="122" name="Google Shape;122;p1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5267"/>
          <a:stretch/>
        </p:blipFill>
        <p:spPr>
          <a:xfrm>
            <a:off x="169425" y="948400"/>
            <a:ext cx="4001701" cy="380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245625" y="257650"/>
            <a:ext cx="38808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Correlation between median household income and poverty rate: -0.6152</a:t>
            </a:r>
            <a:endParaRPr sz="16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100" y="1045150"/>
            <a:ext cx="4670800" cy="36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4297100" y="333850"/>
            <a:ext cx="46707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Correlation between median property value and poverty rate: -0.4355</a:t>
            </a:r>
            <a:endParaRPr sz="16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902249"/>
            <a:ext cx="816581" cy="8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50" y="1037612"/>
            <a:ext cx="4168899" cy="30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630" y="1037612"/>
            <a:ext cx="4255496" cy="306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4818975" y="305650"/>
            <a:ext cx="41688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Correlation between percent white and poverty rate: -0.5831</a:t>
            </a:r>
            <a:endParaRPr sz="16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76200" y="305650"/>
            <a:ext cx="41688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Correlation between percent african american and poverty rate: 0.5671</a:t>
            </a:r>
            <a:endParaRPr sz="16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8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5177"/>
          <a:stretch/>
        </p:blipFill>
        <p:spPr>
          <a:xfrm>
            <a:off x="448663" y="1064975"/>
            <a:ext cx="3849836" cy="364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b="5401"/>
          <a:stretch/>
        </p:blipFill>
        <p:spPr>
          <a:xfrm>
            <a:off x="4937654" y="1046250"/>
            <a:ext cx="3810621" cy="36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469975" y="313175"/>
            <a:ext cx="3849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Correlation between median gross rent and poverty rate: -0.4355</a:t>
            </a:r>
            <a:endParaRPr sz="16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4692125" y="313175"/>
            <a:ext cx="42480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Correlation between percent renter </a:t>
            </a:r>
            <a:endParaRPr sz="1600">
              <a:latin typeface="Karla"/>
              <a:ea typeface="Karla"/>
              <a:cs typeface="Karla"/>
              <a:sym typeface="Karl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arla"/>
                <a:ea typeface="Karla"/>
                <a:cs typeface="Karla"/>
                <a:sym typeface="Karla"/>
              </a:rPr>
              <a:t>occupied houses and poverty rate: 0.5785</a:t>
            </a:r>
            <a:endParaRPr sz="16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3C3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600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B3C30"/>
                </a:solidFill>
              </a:rPr>
              <a:t>H2O</a:t>
            </a:r>
            <a:r>
              <a:rPr lang="en"/>
              <a:t> Automatic Machine Learning</a:t>
            </a: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70500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h2o.automl( ) in the h2o R package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Chooses the best tuning parameters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Trains a stacked ensemble of ML models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Trains using the entire data set with cross-validation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Automatically deals with NA values and highly correlated variables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61" name="Google Shape;161;p22"/>
          <p:cNvGrpSpPr/>
          <p:nvPr/>
        </p:nvGrpSpPr>
        <p:grpSpPr>
          <a:xfrm>
            <a:off x="260665" y="892846"/>
            <a:ext cx="461194" cy="487021"/>
            <a:chOff x="5233525" y="4954450"/>
            <a:chExt cx="538275" cy="516350"/>
          </a:xfrm>
        </p:grpSpPr>
        <p:sp>
          <p:nvSpPr>
            <p:cNvPr id="162" name="Google Shape;162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</p:grp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l="4273" t="10126" r="34676" b="8473"/>
          <a:stretch/>
        </p:blipFill>
        <p:spPr>
          <a:xfrm>
            <a:off x="5608325" y="3607550"/>
            <a:ext cx="1818925" cy="13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Macintosh PowerPoint</Application>
  <PresentationFormat>On-screen Show (16:9)</PresentationFormat>
  <Paragraphs>79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Montserrat</vt:lpstr>
      <vt:lpstr>Arial</vt:lpstr>
      <vt:lpstr>Karla</vt:lpstr>
      <vt:lpstr>Arviragus template</vt:lpstr>
      <vt:lpstr>SDSS 2019 HACKATHON </vt:lpstr>
      <vt:lpstr>PREDICTING POVERTY RATES IN KING COUNTY</vt:lpstr>
      <vt:lpstr>PowerPoint Presentation</vt:lpstr>
      <vt:lpstr>PowerPoint Presentation</vt:lpstr>
      <vt:lpstr>Eviction Data: Variables of Interest</vt:lpstr>
      <vt:lpstr>PowerPoint Presentation</vt:lpstr>
      <vt:lpstr>PowerPoint Presentation</vt:lpstr>
      <vt:lpstr>PowerPoint Presentation</vt:lpstr>
      <vt:lpstr>H2O Automatic Machine Learning</vt:lpstr>
      <vt:lpstr>Fitting the model</vt:lpstr>
      <vt:lpstr>PowerPoint Presentation</vt:lpstr>
      <vt:lpstr>PowerPoint Presentation</vt:lpstr>
      <vt:lpstr>Variable importance: XGBoost</vt:lpstr>
      <vt:lpstr>Observed vs. predicted poverty rate in 2011</vt:lpstr>
      <vt:lpstr>Observed vs. predicted poverty rate in 2011</vt:lpstr>
      <vt:lpstr>Using the model</vt:lpstr>
      <vt:lpstr>Conclusion</vt:lpstr>
      <vt:lpstr>Thank you to: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SDSS 2019 HACKATHON </dc:title>
  <cp:lastModifiedBy>Kelly</cp:lastModifiedBy>
  <cp:revision>1</cp:revision>
  <dcterms:modified xsi:type="dcterms:W3CDTF">2019-06-10T15:44:11Z</dcterms:modified>
</cp:coreProperties>
</file>